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78C8D581-19B7-4171-B006-9CF6DACFB677}"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966466-12C4-4BDE-A8A6-A686457B70A9}" type="slidenum">
              <a:rPr lang="ja-JP" altLang="en-US"/>
              <a:pPr>
                <a:defRPr/>
              </a:pPr>
              <a:t>‹#›</a:t>
            </a:fld>
            <a:endParaRPr lang="ja-JP" altLang="en-US"/>
          </a:p>
        </p:txBody>
      </p:sp>
    </p:spTree>
    <p:extLst>
      <p:ext uri="{BB962C8B-B14F-4D97-AF65-F5344CB8AC3E}">
        <p14:creationId xmlns:p14="http://schemas.microsoft.com/office/powerpoint/2010/main" val="195963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F737912-D4F9-4DFF-A4BA-29718510D4CA}"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63D20E-D407-4E79-9EB0-354B9F1D9217}" type="slidenum">
              <a:rPr lang="ja-JP" altLang="en-US"/>
              <a:pPr>
                <a:defRPr/>
              </a:pPr>
              <a:t>‹#›</a:t>
            </a:fld>
            <a:endParaRPr lang="ja-JP" altLang="en-US"/>
          </a:p>
        </p:txBody>
      </p:sp>
    </p:spTree>
    <p:extLst>
      <p:ext uri="{BB962C8B-B14F-4D97-AF65-F5344CB8AC3E}">
        <p14:creationId xmlns:p14="http://schemas.microsoft.com/office/powerpoint/2010/main" val="135368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0F3C946-1C28-4A14-B138-0DE607284B7C}"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9AA8960-0DBF-453E-A72A-45D54BB7B5F9}" type="slidenum">
              <a:rPr lang="ja-JP" altLang="en-US"/>
              <a:pPr>
                <a:defRPr/>
              </a:pPr>
              <a:t>‹#›</a:t>
            </a:fld>
            <a:endParaRPr lang="ja-JP" altLang="en-US"/>
          </a:p>
        </p:txBody>
      </p:sp>
    </p:spTree>
    <p:extLst>
      <p:ext uri="{BB962C8B-B14F-4D97-AF65-F5344CB8AC3E}">
        <p14:creationId xmlns:p14="http://schemas.microsoft.com/office/powerpoint/2010/main" val="387944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B0686E9-FC6E-4235-B357-A6129C02DAE9}"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D5F3D5-518C-456A-9D87-A78EEFF45061}" type="slidenum">
              <a:rPr lang="ja-JP" altLang="en-US"/>
              <a:pPr>
                <a:defRPr/>
              </a:pPr>
              <a:t>‹#›</a:t>
            </a:fld>
            <a:endParaRPr lang="ja-JP" altLang="en-US"/>
          </a:p>
        </p:txBody>
      </p:sp>
    </p:spTree>
    <p:extLst>
      <p:ext uri="{BB962C8B-B14F-4D97-AF65-F5344CB8AC3E}">
        <p14:creationId xmlns:p14="http://schemas.microsoft.com/office/powerpoint/2010/main" val="218577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49B446B-1514-48AF-8627-5FCE92B70314}"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AAE39A-C004-4D9D-8C81-DAB89DE547FC}" type="slidenum">
              <a:rPr lang="ja-JP" altLang="en-US"/>
              <a:pPr>
                <a:defRPr/>
              </a:pPr>
              <a:t>‹#›</a:t>
            </a:fld>
            <a:endParaRPr lang="ja-JP" altLang="en-US"/>
          </a:p>
        </p:txBody>
      </p:sp>
    </p:spTree>
    <p:extLst>
      <p:ext uri="{BB962C8B-B14F-4D97-AF65-F5344CB8AC3E}">
        <p14:creationId xmlns:p14="http://schemas.microsoft.com/office/powerpoint/2010/main" val="311868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CA56FEA-F8B7-4BFE-9ACC-F4F883181B48}"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1021F9A-C655-4E82-A2D9-81A7F4E6FE75}" type="slidenum">
              <a:rPr lang="ja-JP" altLang="en-US"/>
              <a:pPr>
                <a:defRPr/>
              </a:pPr>
              <a:t>‹#›</a:t>
            </a:fld>
            <a:endParaRPr lang="ja-JP" altLang="en-US"/>
          </a:p>
        </p:txBody>
      </p:sp>
    </p:spTree>
    <p:extLst>
      <p:ext uri="{BB962C8B-B14F-4D97-AF65-F5344CB8AC3E}">
        <p14:creationId xmlns:p14="http://schemas.microsoft.com/office/powerpoint/2010/main" val="59783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898BEBBC-496F-4214-A292-A79A303B818F}" type="datetimeFigureOut">
              <a:rPr lang="ja-JP" altLang="en-US"/>
              <a:pPr>
                <a:defRPr/>
              </a:pPr>
              <a:t>2019/1/11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47B8C91-00ED-494A-85D1-2D28F27C8336}" type="slidenum">
              <a:rPr lang="ja-JP" altLang="en-US"/>
              <a:pPr>
                <a:defRPr/>
              </a:pPr>
              <a:t>‹#›</a:t>
            </a:fld>
            <a:endParaRPr lang="ja-JP" altLang="en-US"/>
          </a:p>
        </p:txBody>
      </p:sp>
    </p:spTree>
    <p:extLst>
      <p:ext uri="{BB962C8B-B14F-4D97-AF65-F5344CB8AC3E}">
        <p14:creationId xmlns:p14="http://schemas.microsoft.com/office/powerpoint/2010/main" val="384993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31040A8-7A20-4961-B443-D7AD6D147A6F}" type="datetimeFigureOut">
              <a:rPr lang="ja-JP" altLang="en-US"/>
              <a:pPr>
                <a:defRPr/>
              </a:pPr>
              <a:t>2019/1/11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2C5D36A-0AE1-4234-9CB5-905C2529A96A}" type="slidenum">
              <a:rPr lang="ja-JP" altLang="en-US"/>
              <a:pPr>
                <a:defRPr/>
              </a:pPr>
              <a:t>‹#›</a:t>
            </a:fld>
            <a:endParaRPr lang="ja-JP" altLang="en-US"/>
          </a:p>
        </p:txBody>
      </p:sp>
    </p:spTree>
    <p:extLst>
      <p:ext uri="{BB962C8B-B14F-4D97-AF65-F5344CB8AC3E}">
        <p14:creationId xmlns:p14="http://schemas.microsoft.com/office/powerpoint/2010/main" val="243647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C0BDC60-6904-4DDF-9D9B-09216DDB20F2}" type="datetimeFigureOut">
              <a:rPr lang="ja-JP" altLang="en-US"/>
              <a:pPr>
                <a:defRPr/>
              </a:pPr>
              <a:t>2019/1/11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243263D-99AA-40AA-84EA-4EE2144AA045}" type="slidenum">
              <a:rPr lang="ja-JP" altLang="en-US"/>
              <a:pPr>
                <a:defRPr/>
              </a:pPr>
              <a:t>‹#›</a:t>
            </a:fld>
            <a:endParaRPr lang="ja-JP" altLang="en-US"/>
          </a:p>
        </p:txBody>
      </p:sp>
    </p:spTree>
    <p:extLst>
      <p:ext uri="{BB962C8B-B14F-4D97-AF65-F5344CB8AC3E}">
        <p14:creationId xmlns:p14="http://schemas.microsoft.com/office/powerpoint/2010/main" val="428898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0CDA93-5E2C-4CB7-9AD5-E3D60BB4A386}"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18C7E7-C343-4BC5-8AC0-8055B46CAB0A}" type="slidenum">
              <a:rPr lang="ja-JP" altLang="en-US"/>
              <a:pPr>
                <a:defRPr/>
              </a:pPr>
              <a:t>‹#›</a:t>
            </a:fld>
            <a:endParaRPr lang="ja-JP" altLang="en-US"/>
          </a:p>
        </p:txBody>
      </p:sp>
    </p:spTree>
    <p:extLst>
      <p:ext uri="{BB962C8B-B14F-4D97-AF65-F5344CB8AC3E}">
        <p14:creationId xmlns:p14="http://schemas.microsoft.com/office/powerpoint/2010/main" val="4794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A24974-8303-4786-B42A-B63CD9C2E76F}"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811B5F2-5B53-45E8-8338-0989ACFEF60C}" type="slidenum">
              <a:rPr lang="ja-JP" altLang="en-US"/>
              <a:pPr>
                <a:defRPr/>
              </a:pPr>
              <a:t>‹#›</a:t>
            </a:fld>
            <a:endParaRPr lang="ja-JP" altLang="en-US"/>
          </a:p>
        </p:txBody>
      </p:sp>
    </p:spTree>
    <p:extLst>
      <p:ext uri="{BB962C8B-B14F-4D97-AF65-F5344CB8AC3E}">
        <p14:creationId xmlns:p14="http://schemas.microsoft.com/office/powerpoint/2010/main" val="410888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5C1D9BB-9216-48B7-9144-42D40C0A7BB8}" type="datetimeFigureOut">
              <a:rPr lang="ja-JP" altLang="en-US"/>
              <a:pPr>
                <a:defRPr/>
              </a:pPr>
              <a:t>2019/1/11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7D21F04-9C08-40BA-861F-798FA6C6825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所属：○○大学医学部　△△講座</a:t>
            </a:r>
          </a:p>
          <a:p>
            <a:pPr algn="ctr" eaLnBrk="1" fontAlgn="auto" hangingPunct="1">
              <a:spcBef>
                <a:spcPts val="0"/>
              </a:spcBef>
              <a:spcAft>
                <a:spcPts val="0"/>
              </a:spcAft>
              <a:defRPr/>
            </a:pPr>
            <a:r>
              <a:rPr lang="ja-JP" altLang="en-US" sz="3600" dirty="0">
                <a:solidFill>
                  <a:srgbClr val="0070C0"/>
                </a:solidFill>
                <a:latin typeface="+mn-ea"/>
                <a:ea typeface="+mn-ea"/>
              </a:rPr>
              <a:t>発表者：○○○○</a:t>
            </a:r>
            <a:endParaRPr lang="ja-JP" altLang="en-US" sz="3600" kern="0" dirty="0">
              <a:solidFill>
                <a:srgbClr val="0070C0"/>
              </a:solidFill>
              <a:latin typeface="+mn-ea"/>
              <a:ea typeface="+mn-ea"/>
            </a:endParaRPr>
          </a:p>
        </p:txBody>
      </p:sp>
      <p:sp>
        <p:nvSpPr>
          <p:cNvPr id="17412"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mj-ea"/>
              </a:rPr>
              <a:t>○○○○・・・・・・・・・・・・・・・・・・・・・</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ＭＳ Ｐゴシック" charset="-128"/>
              </a:rPr>
              <a:t>　　　　　　・・・・の比較</a:t>
            </a:r>
            <a:r>
              <a:rPr lang="ja-JP" altLang="en-US" sz="4400" dirty="0">
                <a:solidFill>
                  <a:schemeClr val="tx1">
                    <a:lumMod val="75000"/>
                    <a:lumOff val="25000"/>
                  </a:schemeClr>
                </a:solidFill>
                <a:latin typeface="+mj-ea"/>
                <a:ea typeface="+mj-ea"/>
              </a:rPr>
              <a:t>　</a:t>
            </a:r>
          </a:p>
        </p:txBody>
      </p:sp>
      <p:sp>
        <p:nvSpPr>
          <p:cNvPr id="6" name="Rectangle 7"/>
          <p:cNvSpPr txBox="1">
            <a:spLocks noChangeArrowheads="1"/>
          </p:cNvSpPr>
          <p:nvPr/>
        </p:nvSpPr>
        <p:spPr bwMode="auto">
          <a:xfrm>
            <a:off x="249238" y="5219700"/>
            <a:ext cx="8643937" cy="1017588"/>
          </a:xfrm>
          <a:prstGeom prst="rect">
            <a:avLst/>
          </a:prstGeom>
          <a:noFill/>
          <a:ln w="9525">
            <a:noFill/>
            <a:miter lim="800000"/>
            <a:headEnd/>
            <a:tailEnd/>
          </a:ln>
        </p:spPr>
        <p:txBody>
          <a:bodyPr/>
          <a:lstStyle/>
          <a:p>
            <a:pPr eaLnBrk="1" fontAlgn="auto" hangingPunct="1">
              <a:spcBef>
                <a:spcPts val="0"/>
              </a:spcBef>
              <a:spcAft>
                <a:spcPts val="0"/>
              </a:spcAft>
              <a:defRPr/>
            </a:pPr>
            <a:r>
              <a:rPr lang="ja-JP" altLang="en-US" sz="2400" dirty="0">
                <a:latin typeface="+mn-ea"/>
                <a:ea typeface="+mn-ea"/>
              </a:rPr>
              <a:t>本演題発表に関連して、開示すべき</a:t>
            </a:r>
            <a:r>
              <a:rPr lang="en-US" altLang="ja-JP" sz="2400" dirty="0">
                <a:latin typeface="+mn-ea"/>
                <a:ea typeface="+mn-ea"/>
              </a:rPr>
              <a:t>COI</a:t>
            </a:r>
            <a:r>
              <a:rPr lang="ja-JP" altLang="en-US" sz="2400" dirty="0">
                <a:latin typeface="+mn-ea"/>
                <a:ea typeface="+mn-ea"/>
              </a:rPr>
              <a:t>（</a:t>
            </a:r>
            <a:r>
              <a:rPr lang="en-US" altLang="ja-JP" sz="2400" dirty="0">
                <a:latin typeface="+mn-ea"/>
                <a:ea typeface="+mn-ea"/>
              </a:rPr>
              <a:t>Conflict of Interest)</a:t>
            </a:r>
            <a:r>
              <a:rPr lang="ja-JP" altLang="en-US" sz="2400" dirty="0">
                <a:latin typeface="+mn-ea"/>
                <a:ea typeface="+mn-ea"/>
              </a:rPr>
              <a:t>関係にある企業等はありません。</a:t>
            </a:r>
            <a:endParaRPr lang="ja-JP" altLang="en-US" sz="2400" kern="0" dirty="0">
              <a:solidFill>
                <a:srgbClr val="000000"/>
              </a:solidFill>
              <a:latin typeface="+mn-ea"/>
              <a:ea typeface="+mn-ea"/>
            </a:endParaRPr>
          </a:p>
        </p:txBody>
      </p:sp>
      <p:sp>
        <p:nvSpPr>
          <p:cNvPr id="7" name="Text Box 7"/>
          <p:cNvSpPr txBox="1">
            <a:spLocks noChangeArrowheads="1"/>
          </p:cNvSpPr>
          <p:nvPr/>
        </p:nvSpPr>
        <p:spPr bwMode="auto">
          <a:xfrm>
            <a:off x="7740650" y="0"/>
            <a:ext cx="14033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例①</a:t>
            </a:r>
          </a:p>
        </p:txBody>
      </p:sp>
      <p:sp>
        <p:nvSpPr>
          <p:cNvPr id="2054" name="Text Box 7"/>
          <p:cNvSpPr txBox="1">
            <a:spLocks noChangeArrowheads="1"/>
          </p:cNvSpPr>
          <p:nvPr/>
        </p:nvSpPr>
        <p:spPr bwMode="auto">
          <a:xfrm>
            <a:off x="250825" y="471488"/>
            <a:ext cx="8572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solidFill>
                  <a:srgbClr val="C00000"/>
                </a:solidFill>
                <a:latin typeface="ＭＳ Ｐゴシック" panose="020B0600070205080204" pitchFamily="50" charset="-128"/>
              </a:rPr>
              <a:t>第</a:t>
            </a:r>
            <a:r>
              <a:rPr lang="en-US" altLang="ja-JP" sz="3600" dirty="0">
                <a:solidFill>
                  <a:srgbClr val="C00000"/>
                </a:solidFill>
                <a:latin typeface="ＭＳ Ｐゴシック" panose="020B0600070205080204" pitchFamily="50" charset="-128"/>
              </a:rPr>
              <a:t>40</a:t>
            </a:r>
            <a:r>
              <a:rPr lang="ja-JP" altLang="en-US" sz="3600" dirty="0">
                <a:solidFill>
                  <a:srgbClr val="C00000"/>
                </a:solidFill>
                <a:latin typeface="ＭＳ Ｐゴシック" panose="020B0600070205080204" pitchFamily="50" charset="-128"/>
              </a:rPr>
              <a:t>回日本炎症・再生医学会</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所属：○○大学医学部　△△講座</a:t>
            </a:r>
          </a:p>
          <a:p>
            <a:pPr algn="ctr" eaLnBrk="1" fontAlgn="auto" hangingPunct="1">
              <a:spcBef>
                <a:spcPts val="0"/>
              </a:spcBef>
              <a:spcAft>
                <a:spcPts val="0"/>
              </a:spcAft>
              <a:defRPr/>
            </a:pPr>
            <a:r>
              <a:rPr lang="ja-JP" altLang="en-US" sz="3600" dirty="0">
                <a:solidFill>
                  <a:srgbClr val="0070C0"/>
                </a:solidFill>
                <a:latin typeface="+mn-ea"/>
                <a:ea typeface="+mn-ea"/>
              </a:rPr>
              <a:t>発表者：○○○○</a:t>
            </a:r>
            <a:endParaRPr lang="ja-JP" altLang="en-US" sz="3600" kern="0" dirty="0">
              <a:solidFill>
                <a:srgbClr val="0070C0"/>
              </a:solidFill>
              <a:latin typeface="+mn-ea"/>
              <a:ea typeface="+mn-ea"/>
            </a:endParaRPr>
          </a:p>
        </p:txBody>
      </p:sp>
      <p:sp>
        <p:nvSpPr>
          <p:cNvPr id="3075" name="Rectangle 7"/>
          <p:cNvSpPr txBox="1">
            <a:spLocks noChangeArrowheads="1"/>
          </p:cNvSpPr>
          <p:nvPr/>
        </p:nvSpPr>
        <p:spPr bwMode="auto">
          <a:xfrm>
            <a:off x="395288" y="5157788"/>
            <a:ext cx="84248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latin typeface="ＭＳ Ｐゴシック" panose="020B0600070205080204" pitchFamily="50" charset="-128"/>
              </a:rPr>
              <a:t>本演題発表に関連して、過去</a:t>
            </a:r>
            <a:r>
              <a:rPr lang="en-US" altLang="ja-JP" sz="2400">
                <a:latin typeface="ＭＳ Ｐゴシック" panose="020B0600070205080204" pitchFamily="50" charset="-128"/>
              </a:rPr>
              <a:t>1</a:t>
            </a:r>
            <a:r>
              <a:rPr lang="ja-JP" altLang="en-US" sz="2400">
                <a:latin typeface="ＭＳ Ｐゴシック" panose="020B0600070205080204" pitchFamily="50" charset="-128"/>
              </a:rPr>
              <a:t>年間に△△製薬、□□社、○□製薬より講演料を、また所属講座に対して△△製薬、○○製薬、□○社より委託研究費または奨学寄付金を受けています。</a:t>
            </a:r>
            <a:endParaRPr lang="ja-JP" altLang="en-US" sz="2400">
              <a:solidFill>
                <a:srgbClr val="000000"/>
              </a:solidFill>
              <a:latin typeface="ＭＳ Ｐゴシック" panose="020B0600070205080204" pitchFamily="50" charset="-128"/>
            </a:endParaRPr>
          </a:p>
        </p:txBody>
      </p:sp>
      <p:sp>
        <p:nvSpPr>
          <p:cNvPr id="8" name="Text Box 7"/>
          <p:cNvSpPr txBox="1">
            <a:spLocks noChangeArrowheads="1"/>
          </p:cNvSpPr>
          <p:nvPr/>
        </p:nvSpPr>
        <p:spPr bwMode="auto">
          <a:xfrm>
            <a:off x="7740650" y="0"/>
            <a:ext cx="14033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例②</a:t>
            </a:r>
          </a:p>
        </p:txBody>
      </p:sp>
      <p:sp>
        <p:nvSpPr>
          <p:cNvPr id="3077" name="Text Box 7"/>
          <p:cNvSpPr txBox="1">
            <a:spLocks noChangeArrowheads="1"/>
          </p:cNvSpPr>
          <p:nvPr/>
        </p:nvSpPr>
        <p:spPr bwMode="auto">
          <a:xfrm>
            <a:off x="250825" y="471488"/>
            <a:ext cx="8572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dirty="0">
                <a:solidFill>
                  <a:srgbClr val="C00000"/>
                </a:solidFill>
                <a:latin typeface="ＭＳ Ｐゴシック" panose="020B0600070205080204" pitchFamily="50" charset="-128"/>
              </a:rPr>
              <a:t>第</a:t>
            </a:r>
            <a:r>
              <a:rPr lang="en-US" altLang="ja-JP" sz="3600" dirty="0">
                <a:solidFill>
                  <a:srgbClr val="C00000"/>
                </a:solidFill>
                <a:latin typeface="ＭＳ Ｐゴシック" panose="020B0600070205080204" pitchFamily="50" charset="-128"/>
              </a:rPr>
              <a:t>40</a:t>
            </a:r>
            <a:r>
              <a:rPr lang="ja-JP" altLang="en-US" sz="3600" dirty="0">
                <a:solidFill>
                  <a:srgbClr val="C00000"/>
                </a:solidFill>
                <a:latin typeface="ＭＳ Ｐゴシック" panose="020B0600070205080204" pitchFamily="50" charset="-128"/>
              </a:rPr>
              <a:t>回日本炎症・再生医学会</a:t>
            </a:r>
          </a:p>
        </p:txBody>
      </p:sp>
      <p:sp>
        <p:nvSpPr>
          <p:cNvPr id="7" name="Rectangle 8"/>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mj-ea"/>
              </a:rPr>
              <a:t>○○○○・・・・・・・・・・・・・・・・・・・・・</a:t>
            </a:r>
            <a:endParaRPr lang="en-US" altLang="ja-JP" sz="4400" dirty="0">
              <a:solidFill>
                <a:schemeClr val="tx1">
                  <a:lumMod val="75000"/>
                  <a:lumOff val="25000"/>
                </a:schemeClr>
              </a:solidFill>
              <a:latin typeface="+mj-ea"/>
              <a:ea typeface="+mj-ea"/>
            </a:endParaRPr>
          </a:p>
          <a:p>
            <a:pPr fontAlgn="auto">
              <a:spcBef>
                <a:spcPts val="0"/>
              </a:spcBef>
              <a:spcAft>
                <a:spcPts val="0"/>
              </a:spcAft>
              <a:defRPr/>
            </a:pPr>
            <a:r>
              <a:rPr lang="ja-JP" altLang="en-US" sz="4400" dirty="0">
                <a:solidFill>
                  <a:schemeClr val="tx1">
                    <a:lumMod val="75000"/>
                    <a:lumOff val="25000"/>
                  </a:schemeClr>
                </a:solidFill>
                <a:latin typeface="+mj-ea"/>
                <a:ea typeface="ＭＳ Ｐゴシック" charset="-128"/>
              </a:rPr>
              <a:t>　　　　　　・・・・の比較</a:t>
            </a:r>
            <a:r>
              <a:rPr lang="ja-JP" altLang="en-US" sz="4400" dirty="0">
                <a:solidFill>
                  <a:schemeClr val="tx1">
                    <a:lumMod val="75000"/>
                    <a:lumOff val="25000"/>
                  </a:schemeClr>
                </a:solidFill>
                <a:latin typeface="+mj-ea"/>
                <a:ea typeface="+mj-ea"/>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ChangeArrowheads="1"/>
          </p:cNvSpPr>
          <p:nvPr/>
        </p:nvSpPr>
        <p:spPr bwMode="auto">
          <a:xfrm>
            <a:off x="179388" y="490538"/>
            <a:ext cx="8785225"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ＭＳ Ｐゴシック" panose="020B0600070205080204" pitchFamily="50" charset="-128"/>
              </a:rPr>
              <a:t>①企業や営利を目的とした団体の役員、顧問職</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②株の保有</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つの企業の</a:t>
            </a:r>
            <a:r>
              <a:rPr lang="en-US" altLang="ja-JP" sz="1800">
                <a:latin typeface="ＭＳ Ｐゴシック" panose="020B0600070205080204" pitchFamily="50" charset="-128"/>
              </a:rPr>
              <a:t>1</a:t>
            </a:r>
            <a:r>
              <a:rPr lang="ja-JP" altLang="en-US" sz="1800">
                <a:latin typeface="ＭＳ Ｐゴシック" panose="020B0600070205080204" pitchFamily="50" charset="-128"/>
              </a:rPr>
              <a:t>年間の利益が</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万円以上，あるいは当該株式の</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％以上保有のもの）</a:t>
            </a:r>
          </a:p>
          <a:p>
            <a:pPr eaLnBrk="1" hangingPunct="1">
              <a:spcBef>
                <a:spcPct val="0"/>
              </a:spcBef>
              <a:buFontTx/>
              <a:buNone/>
            </a:pPr>
            <a:r>
              <a:rPr lang="ja-JP" altLang="en-US" sz="1800">
                <a:latin typeface="ＭＳ Ｐゴシック" panose="020B0600070205080204" pitchFamily="50" charset="-128"/>
              </a:rPr>
              <a:t>③企業や営利を目的とした団体から知的財産権使用料として支払われた収入など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つにつき年間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④企業や営利を目的とした団体より，会議の出席（発表）に対し，研究を拘束した時間・労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力に対して支払われた日当，講演料</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つの企業・団体からの年間合計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⑤企業や営利を目的とした団体のパンフレットなどの執筆に対して支払われた原稿料など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⑥企業や営利を目的とした団体が提供する研究費（委託受託研究，共同研究）など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⑦企業や営利を目的とした団体が提供する奨学寄付金（奨励寄付金）など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⑧企業や営利を目的とした団体が提供する寄付講座との関連</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（企業などからの寄付講座に所属している場合）</a:t>
            </a:r>
          </a:p>
          <a:p>
            <a:pPr eaLnBrk="1" hangingPunct="1">
              <a:spcBef>
                <a:spcPct val="0"/>
              </a:spcBef>
              <a:buFontTx/>
              <a:buNone/>
            </a:pPr>
            <a:r>
              <a:rPr lang="ja-JP" altLang="en-US" sz="1800">
                <a:latin typeface="ＭＳ Ｐゴシック" panose="020B0600070205080204" pitchFamily="50" charset="-128"/>
              </a:rPr>
              <a:t>⑨研究とは無関係な旅行，贈答品など（</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万円以上のもの）</a:t>
            </a:r>
          </a:p>
          <a:p>
            <a:pPr eaLnBrk="1" hangingPunct="1">
              <a:spcBef>
                <a:spcPct val="0"/>
              </a:spcBef>
              <a:buFontTx/>
              <a:buNone/>
            </a:pP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＊⑥、⑦については，筆頭発表者個人か，筆頭発表者が所属する部局（講座，分野）ある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いは研究室などへ研究成果の発表に関連し，開示すべき利益相反関係にある企業や</a:t>
            </a:r>
            <a:endParaRPr lang="en-US" altLang="ja-JP" sz="1800">
              <a:latin typeface="ＭＳ Ｐゴシック" panose="020B0600070205080204" pitchFamily="50" charset="-128"/>
            </a:endParaRPr>
          </a:p>
          <a:p>
            <a:pPr eaLnBrk="1" hangingPunct="1">
              <a:spcBef>
                <a:spcPct val="0"/>
              </a:spcBef>
              <a:buFontTx/>
              <a:buNone/>
            </a:pPr>
            <a:r>
              <a:rPr lang="en-US" altLang="ja-JP" sz="1800">
                <a:latin typeface="ＭＳ Ｐゴシック" panose="020B0600070205080204" pitchFamily="50" charset="-128"/>
              </a:rPr>
              <a:t>   </a:t>
            </a:r>
            <a:r>
              <a:rPr lang="ja-JP" altLang="en-US" sz="1800">
                <a:latin typeface="ＭＳ Ｐゴシック" panose="020B0600070205080204" pitchFamily="50" charset="-128"/>
              </a:rPr>
              <a:t>団体などからの研究経費，奨学寄付金などの提供があった場合に申告する必要がある．</a:t>
            </a:r>
          </a:p>
        </p:txBody>
      </p:sp>
      <p:sp>
        <p:nvSpPr>
          <p:cNvPr id="7" name="Text Box 7"/>
          <p:cNvSpPr txBox="1">
            <a:spLocks noChangeArrowheads="1"/>
          </p:cNvSpPr>
          <p:nvPr/>
        </p:nvSpPr>
        <p:spPr bwMode="auto">
          <a:xfrm>
            <a:off x="7524750" y="0"/>
            <a:ext cx="1619250" cy="461963"/>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en-US" altLang="ja-JP" sz="1200" dirty="0">
                <a:latin typeface="+mj-ea"/>
                <a:ea typeface="+mj-ea"/>
              </a:rPr>
              <a:t>JSIR</a:t>
            </a: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に開示</a:t>
            </a:r>
            <a:endParaRPr lang="en-US" altLang="ja-JP" sz="1200" dirty="0">
              <a:latin typeface="+mj-ea"/>
              <a:ea typeface="+mj-ea"/>
            </a:endParaRPr>
          </a:p>
          <a:p>
            <a:pPr algn="ctr" eaLnBrk="1" fontAlgn="auto" hangingPunct="1">
              <a:spcBef>
                <a:spcPts val="0"/>
              </a:spcBef>
              <a:spcAft>
                <a:spcPts val="0"/>
              </a:spcAft>
              <a:defRPr/>
            </a:pPr>
            <a:r>
              <a:rPr lang="ja-JP" altLang="en-US" sz="1200" dirty="0">
                <a:latin typeface="+mj-ea"/>
                <a:ea typeface="+mj-ea"/>
              </a:rPr>
              <a:t>すべき内容の詳細</a:t>
            </a:r>
          </a:p>
        </p:txBody>
      </p:sp>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187</Words>
  <Application>Microsoft Office PowerPoint</Application>
  <PresentationFormat>画面に合わせる (4:3)</PresentationFormat>
  <Paragraphs>40</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Shinichi Kawai</dc:creator>
  <cp:lastModifiedBy>80 派遣利用</cp:lastModifiedBy>
  <cp:revision>27</cp:revision>
  <dcterms:created xsi:type="dcterms:W3CDTF">2011-05-16T06:35:47Z</dcterms:created>
  <dcterms:modified xsi:type="dcterms:W3CDTF">2019-01-11T03:59:55Z</dcterms:modified>
</cp:coreProperties>
</file>